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6" r:id="rId4"/>
    <p:sldId id="275" r:id="rId5"/>
    <p:sldId id="274" r:id="rId6"/>
    <p:sldId id="266" r:id="rId7"/>
    <p:sldId id="268" r:id="rId8"/>
    <p:sldId id="263" r:id="rId9"/>
    <p:sldId id="262" r:id="rId10"/>
    <p:sldId id="269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70" r:id="rId20"/>
    <p:sldId id="285" r:id="rId21"/>
    <p:sldId id="286" r:id="rId22"/>
    <p:sldId id="287" r:id="rId23"/>
    <p:sldId id="265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-07-07" id="{24F9752E-DE84-477B-BD76-7EF0D8299D7A}">
          <p14:sldIdLst>
            <p14:sldId id="256"/>
          </p14:sldIdLst>
        </p14:section>
        <p14:section name="content" id="{F577F79A-C3C1-495F-8089-2C161C7C8ABA}">
          <p14:sldIdLst>
            <p14:sldId id="271"/>
          </p14:sldIdLst>
        </p14:section>
        <p14:section name="preparation" id="{30482042-DD69-47E4-B4E7-E86AC0A0D51C}">
          <p14:sldIdLst>
            <p14:sldId id="276"/>
            <p14:sldId id="275"/>
            <p14:sldId id="274"/>
            <p14:sldId id="266"/>
            <p14:sldId id="268"/>
            <p14:sldId id="263"/>
            <p14:sldId id="262"/>
          </p14:sldIdLst>
        </p14:section>
        <p14:section name="datasets" id="{D496FE55-C0FA-43CB-AF18-8B71C497E910}">
          <p14:sldIdLst>
            <p14:sldId id="26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v0" id="{579188FA-F427-49EC-A246-4FB8B4546C4F}">
          <p14:sldIdLst>
            <p14:sldId id="270"/>
          </p14:sldIdLst>
        </p14:section>
        <p14:section name="v1" id="{D06873E7-C9CE-454D-8274-61BF16C8E508}">
          <p14:sldIdLst>
            <p14:sldId id="285"/>
            <p14:sldId id="286"/>
            <p14:sldId id="287"/>
          </p14:sldIdLst>
        </p14:section>
        <p14:section name="others" id="{CD6D8FEB-55EB-40E4-86DF-5E6E122F132D}">
          <p14:sldIdLst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101"/>
    <a:srgbClr val="412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6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88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CA09-36D3-4AC3-B927-09B40AE0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E6F28-FA0E-4B21-B4FB-80A002A6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FE29-2B48-4CDC-830A-72065C0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C47E-2350-4DE1-9F3D-269EDD7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C2A0-9B05-4213-986E-2AB9DB7D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FB08-A959-4E1B-99D6-FF9C304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7C13-805F-4F66-8FEE-967E1F71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2BB9-54D4-4F3D-8875-FF361DBC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AAEF-4DD3-46DC-962B-58062CBB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F6C0-CFC4-4405-BF0C-8D3E24C9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E32F2-7A61-40BE-B16A-0F955CF5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9E70-329F-4CE6-AE86-30AC246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2911-B264-4794-92DA-5A439A3C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5A0-885E-4A27-92BA-D7E0A6C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2DFD-D4B2-4017-9B00-91CF40EC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80F-2518-4347-83B3-18786DFC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1B03-760F-4684-AF56-88DA89CF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92B5-EAA6-4E28-A017-9B78EC08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CCA-6E53-4A30-8F12-5311D18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EE08-E0FF-483B-B17A-E75A58B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5A66-903A-41CC-B841-D85ACA0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2013-07CC-40E2-B58E-B3FF00BC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8470-1742-4924-8EAE-EFA03276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D73B-84DE-4C0F-92C2-3DF18DB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CDB2-3316-42B1-B57B-512DD28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B924-AA66-4F93-AFB2-E5B5D51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4722-D45E-4DBB-BAC7-BAF6F8AA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4B1C2-3AFA-4883-807F-49DBA156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B950-F89F-4AD0-90DB-1567AC7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A44F-6C29-40DA-9466-A55B230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34E4B-8876-490F-B26F-12D928F4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E93-2C43-4226-85B7-67E25831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AD35-DB64-4277-BD1A-239616B0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789F-5FDB-4DF2-82DA-CB6D518D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5E09-CC75-4467-937B-3266674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547E-303D-4BD4-88E9-3EA9C03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86863-D70D-42A4-A52B-358DB57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4877-8402-4BE3-9A67-463A9F2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CB97E-6D02-417C-9CFE-E360FA36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F803-517E-4813-A741-242DEE6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312D-5040-415A-A0D2-9D023C5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5B68-929D-46D4-8A45-183A5B3D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B963-2C91-42EA-B7CD-192637A6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92F1-9273-4E51-983B-A4F8DCE6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F968-807A-448B-986C-BFE05D4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4F9D-0818-4411-9404-EE32F6B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F1CF-9272-456B-87ED-7295EA2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68F-B577-4A10-B95C-8175C280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29BC-609F-417E-A1FC-A2EA90C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075EE-4742-45E0-B7B8-CE1A526A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A523-66EB-48AE-AE6B-65DE9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93AF-6F0C-43E2-9823-FBC8ED86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36E0-31D6-4250-A19C-09381766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C097-0489-4BD0-9B47-FA9DAE6D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8C56-E680-4461-994F-59649DE3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988B-F5F4-4281-AA15-284C6E2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F09B-14D2-4B85-804F-2176645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791-BF1D-469D-B451-6512359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1E25-5049-4483-A41A-6607825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7065-C772-4698-BC07-24EF04CF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4C38-F080-44DA-BCBD-08A552F9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0E-839C-48EA-9CA6-3A0EEC36ECA3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C5A7-A3A4-4601-9BE1-0299C82E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98-443E-4B21-987B-15025578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hsl.jrc.ec.europa.eu/" TargetMode="External"/><Relationship Id="rId2" Type="http://schemas.openxmlformats.org/officeDocument/2006/relationships/hyperlink" Target="https://zenodo.org/record/6364594#.YsgpS3ZByb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acedata.copernicus.eu/web/cscda/dataset-details?articleId=394198" TargetMode="External"/><Relationship Id="rId5" Type="http://schemas.openxmlformats.org/officeDocument/2006/relationships/hyperlink" Target="https://blog.google/products/earth/dynamic-world-land-cover-data/" TargetMode="External"/><Relationship Id="rId4" Type="http://schemas.openxmlformats.org/officeDocument/2006/relationships/hyperlink" Target="https://eogdata.mines.edu/products/vn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 Boundary and LCZ maps</a:t>
            </a:r>
          </a:p>
          <a:p>
            <a:r>
              <a:rPr lang="en-US" dirty="0"/>
              <a:t>C.Z., 2022-07-07</a:t>
            </a:r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7B198-2742-4756-A13C-BEBC2A61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9" y="3673654"/>
            <a:ext cx="3550784" cy="2892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97E45-2CF2-4B77-815E-C180A7D2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2" y="291590"/>
            <a:ext cx="4428434" cy="32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D898F-08BE-4328-A82D-4ED05D636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72" y="3596019"/>
            <a:ext cx="3428126" cy="286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C1639-0314-4D90-8471-43BA959B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00" y="434340"/>
            <a:ext cx="2703846" cy="2993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0EDC5-F9A0-4E9A-90E5-CBA84F0F9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870" y="434340"/>
            <a:ext cx="4315978" cy="29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B5FC3-9788-4B1C-8010-50718CA28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517" y="3596019"/>
            <a:ext cx="3673028" cy="3048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B1468B-4B2F-4AFB-BDE5-D95855CC5B64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43242-3B55-4CFE-9653-76955972FD59}"/>
              </a:ext>
            </a:extLst>
          </p:cNvPr>
          <p:cNvSpPr/>
          <p:nvPr/>
        </p:nvSpPr>
        <p:spPr>
          <a:xfrm>
            <a:off x="4859149" y="106924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12C6F-DA55-44CC-B490-F3407B3538EC}"/>
              </a:ext>
            </a:extLst>
          </p:cNvPr>
          <p:cNvSpPr/>
          <p:nvPr/>
        </p:nvSpPr>
        <p:spPr>
          <a:xfrm>
            <a:off x="7914298" y="123685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2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35079-8C33-4737-B2F5-94583B09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4" y="953588"/>
            <a:ext cx="3296922" cy="1856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F7229-EC22-4537-BF80-EA2CD35A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2" y="3325368"/>
            <a:ext cx="3436205" cy="2845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16F02-1A15-4BFB-ABD8-43ED033F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07" y="1007469"/>
            <a:ext cx="3671004" cy="1748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E120A-36D4-4299-B876-2C0C8CF0C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187" y="3325368"/>
            <a:ext cx="3458255" cy="2845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30EBE-8555-4086-B4EA-768EAD54A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46"/>
          <a:stretch/>
        </p:blipFill>
        <p:spPr>
          <a:xfrm>
            <a:off x="7582744" y="848338"/>
            <a:ext cx="4550941" cy="20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A7A2F7-3739-428A-8E29-1ED3A3EBA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340" y="3256787"/>
            <a:ext cx="3715940" cy="3136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E8C205-6895-4595-B70A-840339FE7796}"/>
              </a:ext>
            </a:extLst>
          </p:cNvPr>
          <p:cNvSpPr/>
          <p:nvPr/>
        </p:nvSpPr>
        <p:spPr>
          <a:xfrm>
            <a:off x="343502" y="511055"/>
            <a:ext cx="691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8F975-1B7B-4C2B-B751-B15A3F349857}"/>
              </a:ext>
            </a:extLst>
          </p:cNvPr>
          <p:cNvSpPr/>
          <p:nvPr/>
        </p:nvSpPr>
        <p:spPr>
          <a:xfrm>
            <a:off x="3881455" y="511055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F93293-45B9-478D-BD07-1040B3AA8A1A}"/>
              </a:ext>
            </a:extLst>
          </p:cNvPr>
          <p:cNvSpPr/>
          <p:nvPr/>
        </p:nvSpPr>
        <p:spPr>
          <a:xfrm>
            <a:off x="7799320" y="5110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33074-8B22-48E2-BE60-7DAF1735618F}"/>
              </a:ext>
            </a:extLst>
          </p:cNvPr>
          <p:cNvSpPr/>
          <p:nvPr/>
        </p:nvSpPr>
        <p:spPr>
          <a:xfrm>
            <a:off x="402749" y="287774"/>
            <a:ext cx="169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VIIRS nightlights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8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5C27C-7D97-49B6-8023-BDAFA941B7D2}"/>
              </a:ext>
            </a:extLst>
          </p:cNvPr>
          <p:cNvSpPr/>
          <p:nvPr/>
        </p:nvSpPr>
        <p:spPr>
          <a:xfrm>
            <a:off x="284354" y="242054"/>
            <a:ext cx="2448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Human settlement layer</a:t>
            </a:r>
          </a:p>
        </p:txBody>
      </p:sp>
    </p:spTree>
    <p:extLst>
      <p:ext uri="{BB962C8B-B14F-4D97-AF65-F5344CB8AC3E}">
        <p14:creationId xmlns:p14="http://schemas.microsoft.com/office/powerpoint/2010/main" val="105922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E2E617-1ACF-4CFF-B2E4-566EFD94EEDA}"/>
              </a:ext>
            </a:extLst>
          </p:cNvPr>
          <p:cNvSpPr/>
          <p:nvPr/>
        </p:nvSpPr>
        <p:spPr>
          <a:xfrm>
            <a:off x="447512" y="242054"/>
            <a:ext cx="187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Google land cover</a:t>
            </a:r>
          </a:p>
        </p:txBody>
      </p:sp>
    </p:spTree>
    <p:extLst>
      <p:ext uri="{BB962C8B-B14F-4D97-AF65-F5344CB8AC3E}">
        <p14:creationId xmlns:p14="http://schemas.microsoft.com/office/powerpoint/2010/main" val="215586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D46FA-9099-4F7A-AF96-5878C21819F7}"/>
              </a:ext>
            </a:extLst>
          </p:cNvPr>
          <p:cNvSpPr/>
          <p:nvPr/>
        </p:nvSpPr>
        <p:spPr>
          <a:xfrm>
            <a:off x="343393" y="26491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Copernicus 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6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336CE-5947-4751-9350-291FBFE0115D}"/>
              </a:ext>
            </a:extLst>
          </p:cNvPr>
          <p:cNvSpPr/>
          <p:nvPr/>
        </p:nvSpPr>
        <p:spPr>
          <a:xfrm>
            <a:off x="198613" y="226814"/>
            <a:ext cx="2610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Land surface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6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07E4A-A89A-4BAE-BBA9-D3DF8352E334}"/>
              </a:ext>
            </a:extLst>
          </p:cNvPr>
          <p:cNvSpPr/>
          <p:nvPr/>
        </p:nvSpPr>
        <p:spPr>
          <a:xfrm>
            <a:off x="274813" y="264914"/>
            <a:ext cx="1690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Air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4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495F6-27AA-442A-8054-2912FB9F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72" y="1218406"/>
            <a:ext cx="4395762" cy="3989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A40AD-FFF5-49BD-93F6-4FC93D44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08" y="4215254"/>
            <a:ext cx="3905652" cy="264274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A3294D8-DDE2-4E71-A9DB-44A7838B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V0: polygon based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425FA-7242-4456-A768-B13665ED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5" y="1440552"/>
            <a:ext cx="4236515" cy="305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A8647-B123-4012-8B36-D0423DA12047}"/>
              </a:ext>
            </a:extLst>
          </p:cNvPr>
          <p:cNvSpPr/>
          <p:nvPr/>
        </p:nvSpPr>
        <p:spPr>
          <a:xfrm>
            <a:off x="899093" y="1465456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C899A-8F5C-4C6A-B09D-2065A515B234}"/>
              </a:ext>
            </a:extLst>
          </p:cNvPr>
          <p:cNvSpPr/>
          <p:nvPr/>
        </p:nvSpPr>
        <p:spPr>
          <a:xfrm>
            <a:off x="7530072" y="102790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4F9A5-AF63-4407-9403-8A1848672258}"/>
              </a:ext>
            </a:extLst>
          </p:cNvPr>
          <p:cNvSpPr/>
          <p:nvPr/>
        </p:nvSpPr>
        <p:spPr>
          <a:xfrm>
            <a:off x="3394308" y="4396544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6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FEB0-9C06-48F9-983B-137AF00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E9FE-A599-4234-BB30-A055CB82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Concept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Regions</a:t>
            </a:r>
          </a:p>
          <a:p>
            <a:r>
              <a:rPr lang="en-US" dirty="0"/>
              <a:t>Grid emission map versions </a:t>
            </a:r>
          </a:p>
          <a:p>
            <a:pPr lvl="1"/>
            <a:r>
              <a:rPr lang="en-US" dirty="0"/>
              <a:t>V0: polygon based</a:t>
            </a:r>
          </a:p>
          <a:p>
            <a:pPr lvl="1"/>
            <a:r>
              <a:rPr lang="en-US" dirty="0"/>
              <a:t>V1: gridded map with no time variance</a:t>
            </a:r>
          </a:p>
          <a:p>
            <a:pPr lvl="1"/>
            <a:r>
              <a:rPr lang="en-US" dirty="0"/>
              <a:t>V2: gridded map with time variance</a:t>
            </a:r>
          </a:p>
          <a:p>
            <a:pPr lvl="1"/>
            <a:r>
              <a:rPr lang="en-US" dirty="0"/>
              <a:t>V3: map refined with building details from ML models</a:t>
            </a:r>
          </a:p>
          <a:p>
            <a:r>
              <a:rPr lang="en-US" dirty="0"/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79905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689-04CA-4C0C-BC09-49FFBE7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gridded map with no time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5EE72-D8AE-4BAE-91BF-8496B8FF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0" y="4166551"/>
            <a:ext cx="3559660" cy="259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BE6140-6419-463B-9BDC-121E1A53ADAD}"/>
              </a:ext>
            </a:extLst>
          </p:cNvPr>
          <p:cNvSpPr/>
          <p:nvPr/>
        </p:nvSpPr>
        <p:spPr>
          <a:xfrm>
            <a:off x="754380" y="1629728"/>
            <a:ext cx="9883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polygon layers, such as administrative division, buildings, …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raster layers, such as LCZ, night light,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Bind data to polygons layers, such as population, area,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Rasterize the polygon layers (polygon -&gt; raster)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Unify the resolution for all the raster layers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Calculate emission raster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Make output dataset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5A70-DFFE-4B5B-8FC4-BBDB3DE70AB8}"/>
              </a:ext>
            </a:extLst>
          </p:cNvPr>
          <p:cNvSpPr txBox="1"/>
          <p:nvPr/>
        </p:nvSpPr>
        <p:spPr>
          <a:xfrm>
            <a:off x="495300" y="38657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9F456-DC0F-4917-8D7A-4DBCD209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60" y="3930048"/>
            <a:ext cx="3863340" cy="286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0136-A8FC-4E81-BD26-B4908C71C7D3}"/>
              </a:ext>
            </a:extLst>
          </p:cNvPr>
          <p:cNvSpPr txBox="1"/>
          <p:nvPr/>
        </p:nvSpPr>
        <p:spPr>
          <a:xfrm>
            <a:off x="4366260" y="37453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+ raster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4B327-645E-4017-AAEA-62A2E321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3" y="2861148"/>
            <a:ext cx="2963807" cy="23931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95C1D1-E16D-4C8D-A4B8-5DA2C1C2F577}"/>
              </a:ext>
            </a:extLst>
          </p:cNvPr>
          <p:cNvSpPr/>
          <p:nvPr/>
        </p:nvSpPr>
        <p:spPr>
          <a:xfrm>
            <a:off x="8089018" y="2524330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Rasterize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DDE3D-D639-4DA7-94A7-1001EBF0A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854" y="4299622"/>
            <a:ext cx="2650539" cy="23333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BC1D8-0F78-4D78-AF59-B121C036A199}"/>
              </a:ext>
            </a:extLst>
          </p:cNvPr>
          <p:cNvSpPr/>
          <p:nvPr/>
        </p:nvSpPr>
        <p:spPr>
          <a:xfrm>
            <a:off x="7955168" y="5100423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7E3EE-4E90-4C36-A5C8-998939916DB9}"/>
              </a:ext>
            </a:extLst>
          </p:cNvPr>
          <p:cNvSpPr/>
          <p:nvPr/>
        </p:nvSpPr>
        <p:spPr>
          <a:xfrm>
            <a:off x="9431854" y="6499858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density</a:t>
            </a:r>
          </a:p>
        </p:txBody>
      </p:sp>
    </p:spTree>
    <p:extLst>
      <p:ext uri="{BB962C8B-B14F-4D97-AF65-F5344CB8AC3E}">
        <p14:creationId xmlns:p14="http://schemas.microsoft.com/office/powerpoint/2010/main" val="169521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B632-3FBD-4E6F-B1B6-9B3AF84F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91" y="173737"/>
            <a:ext cx="5196381" cy="4256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CE06B-F3D6-4AEB-A749-7DF93B9C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8" y="240477"/>
            <a:ext cx="4813332" cy="39875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2EF24-1528-4724-9187-D983DBE0C2BC}"/>
              </a:ext>
            </a:extLst>
          </p:cNvPr>
          <p:cNvSpPr/>
          <p:nvPr/>
        </p:nvSpPr>
        <p:spPr>
          <a:xfrm>
            <a:off x="550164" y="5473999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(density + area*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B179C-D01F-4059-BB5F-13380EC5B2E7}"/>
              </a:ext>
            </a:extLst>
          </p:cNvPr>
          <p:cNvSpPr/>
          <p:nvPr/>
        </p:nvSpPr>
        <p:spPr>
          <a:xfrm>
            <a:off x="397002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100*100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196E9-BC02-415A-867F-28268DFC1DAD}"/>
              </a:ext>
            </a:extLst>
          </p:cNvPr>
          <p:cNvSpPr/>
          <p:nvPr/>
        </p:nvSpPr>
        <p:spPr>
          <a:xfrm>
            <a:off x="1034034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500*500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6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9DC13-7BF3-4B70-A302-48F9A613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" y="0"/>
            <a:ext cx="3893065" cy="2481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C7EAA-4597-4F4A-B432-BC64B500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472" y="3311469"/>
            <a:ext cx="4175761" cy="3430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7E0F5-0B88-461B-8E08-D6CC293E7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828" y="225552"/>
            <a:ext cx="3521876" cy="4149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A3C0F-F43C-48D4-B7E7-70965B8D4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1" y="2139071"/>
            <a:ext cx="3897961" cy="21332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CD4312-A3C1-4010-9908-6417D4828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55" y="4058362"/>
            <a:ext cx="4346449" cy="27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4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AD2082-8B36-4118-B0B6-19469EC1E7DA}"/>
              </a:ext>
            </a:extLst>
          </p:cNvPr>
          <p:cNvGrpSpPr/>
          <p:nvPr/>
        </p:nvGrpSpPr>
        <p:grpSpPr>
          <a:xfrm>
            <a:off x="3057514" y="3813825"/>
            <a:ext cx="3305708" cy="2591688"/>
            <a:chOff x="146126" y="3565668"/>
            <a:chExt cx="3305708" cy="25916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F0B1E2-D20A-4F93-8C62-0A404EBC162C}"/>
                </a:ext>
              </a:extLst>
            </p:cNvPr>
            <p:cNvSpPr/>
            <p:nvPr/>
          </p:nvSpPr>
          <p:spPr>
            <a:xfrm>
              <a:off x="158969" y="3569030"/>
              <a:ext cx="3292865" cy="25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7673A-9C4B-4C3A-ADEF-B72F8B8570A4}"/>
                </a:ext>
              </a:extLst>
            </p:cNvPr>
            <p:cNvSpPr/>
            <p:nvPr/>
          </p:nvSpPr>
          <p:spPr>
            <a:xfrm>
              <a:off x="146126" y="3565668"/>
              <a:ext cx="31563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Emissions need to be assigned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C99FB-D570-49D7-9BB2-E7BB8A1F4FD9}"/>
                </a:ext>
              </a:extLst>
            </p:cNvPr>
            <p:cNvGrpSpPr/>
            <p:nvPr/>
          </p:nvGrpSpPr>
          <p:grpSpPr>
            <a:xfrm>
              <a:off x="325705" y="3981482"/>
              <a:ext cx="2907245" cy="1947273"/>
              <a:chOff x="5372100" y="6670415"/>
              <a:chExt cx="2907245" cy="21254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B4F81-1F6D-47D8-9E55-84F0C362CF4E}"/>
                  </a:ext>
                </a:extLst>
              </p:cNvPr>
              <p:cNvSpPr/>
              <p:nvPr/>
            </p:nvSpPr>
            <p:spPr>
              <a:xfrm>
                <a:off x="5372100" y="6670415"/>
                <a:ext cx="2907245" cy="2125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0605E5-6E17-48BE-931D-310B9EB6158F}"/>
                  </a:ext>
                </a:extLst>
              </p:cNvPr>
              <p:cNvSpPr/>
              <p:nvPr/>
            </p:nvSpPr>
            <p:spPr>
              <a:xfrm>
                <a:off x="5372101" y="6670416"/>
                <a:ext cx="1486817" cy="3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Factor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10DC2-15FC-4A2F-B2E0-B15E4512F995}"/>
                </a:ext>
              </a:extLst>
            </p:cNvPr>
            <p:cNvSpPr/>
            <p:nvPr/>
          </p:nvSpPr>
          <p:spPr>
            <a:xfrm>
              <a:off x="514401" y="4397298"/>
              <a:ext cx="1117145" cy="55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Heating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B3FDC-4C58-4C81-9D60-69B7754BAAD8}"/>
                </a:ext>
              </a:extLst>
            </p:cNvPr>
            <p:cNvSpPr/>
            <p:nvPr/>
          </p:nvSpPr>
          <p:spPr>
            <a:xfrm>
              <a:off x="51440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Electricity </a:t>
              </a:r>
              <a:r>
                <a:rPr lang="en-US" altLang="zh-CN" sz="1200" dirty="0"/>
                <a:t>Usage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10479-6064-45C1-945E-9D8107001ECB}"/>
                </a:ext>
              </a:extLst>
            </p:cNvPr>
            <p:cNvSpPr/>
            <p:nvPr/>
          </p:nvSpPr>
          <p:spPr>
            <a:xfrm>
              <a:off x="182885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Miscellaneous</a:t>
              </a:r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BCC3B-A131-4F5A-97B2-EA4330944234}"/>
              </a:ext>
            </a:extLst>
          </p:cNvPr>
          <p:cNvGrpSpPr/>
          <p:nvPr/>
        </p:nvGrpSpPr>
        <p:grpSpPr>
          <a:xfrm>
            <a:off x="176630" y="3571540"/>
            <a:ext cx="2482237" cy="3167398"/>
            <a:chOff x="3982358" y="5928755"/>
            <a:chExt cx="2482237" cy="31673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7F42FE-5CFF-49C4-B3F2-AA613BAEB283}"/>
                </a:ext>
              </a:extLst>
            </p:cNvPr>
            <p:cNvSpPr/>
            <p:nvPr/>
          </p:nvSpPr>
          <p:spPr>
            <a:xfrm>
              <a:off x="3982358" y="5928755"/>
              <a:ext cx="2482237" cy="3167398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75772-655B-4305-9FC6-EDF89B826650}"/>
                </a:ext>
              </a:extLst>
            </p:cNvPr>
            <p:cNvSpPr txBox="1"/>
            <p:nvPr/>
          </p:nvSpPr>
          <p:spPr>
            <a:xfrm>
              <a:off x="3982358" y="5962566"/>
              <a:ext cx="165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Activity Estimator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361CB4-F20C-4378-94EB-F1B30AB8ADB2}"/>
                </a:ext>
              </a:extLst>
            </p:cNvPr>
            <p:cNvSpPr/>
            <p:nvPr/>
          </p:nvSpPr>
          <p:spPr>
            <a:xfrm>
              <a:off x="4266748" y="6447538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Naïve</a:t>
              </a:r>
            </a:p>
            <a:p>
              <a:pPr algn="ctr"/>
              <a:r>
                <a:rPr lang="en-US" dirty="0"/>
                <a:t>f(pop, type)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F2AFF5-A18E-4F2E-BA71-47B0248CA9BC}"/>
                </a:ext>
              </a:extLst>
            </p:cNvPr>
            <p:cNvSpPr/>
            <p:nvPr/>
          </p:nvSpPr>
          <p:spPr>
            <a:xfrm>
              <a:off x="4266748" y="7200013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Satellite light image</a:t>
              </a:r>
            </a:p>
            <a:p>
              <a:pPr algn="ctr"/>
              <a:r>
                <a:rPr lang="en-US" sz="1600" dirty="0"/>
                <a:t>f(pop, type, light)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AA2BE-F870-4E07-9F08-0748F8C4C06D}"/>
                </a:ext>
              </a:extLst>
            </p:cNvPr>
            <p:cNvSpPr/>
            <p:nvPr/>
          </p:nvSpPr>
          <p:spPr>
            <a:xfrm>
              <a:off x="4266748" y="7952488"/>
              <a:ext cx="1951264" cy="9575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Based on other data source, TomTom, …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5A55E-0B42-4145-8771-E824745D33A5}"/>
              </a:ext>
            </a:extLst>
          </p:cNvPr>
          <p:cNvGrpSpPr/>
          <p:nvPr/>
        </p:nvGrpSpPr>
        <p:grpSpPr>
          <a:xfrm>
            <a:off x="6816594" y="3817187"/>
            <a:ext cx="2690004" cy="2588326"/>
            <a:chOff x="4026696" y="3565667"/>
            <a:chExt cx="2690004" cy="2588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8A80CE-E87B-4B21-8BF3-A8F0F70F9627}"/>
                </a:ext>
              </a:extLst>
            </p:cNvPr>
            <p:cNvGrpSpPr/>
            <p:nvPr/>
          </p:nvGrpSpPr>
          <p:grpSpPr>
            <a:xfrm>
              <a:off x="4026696" y="3565667"/>
              <a:ext cx="2690004" cy="2588326"/>
              <a:chOff x="4311536" y="5227262"/>
              <a:chExt cx="2690004" cy="25883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0F657-D8EA-48C8-8EF9-8DEC9D001672}"/>
                  </a:ext>
                </a:extLst>
              </p:cNvPr>
              <p:cNvSpPr/>
              <p:nvPr/>
            </p:nvSpPr>
            <p:spPr>
              <a:xfrm>
                <a:off x="4315837" y="5227262"/>
                <a:ext cx="2685703" cy="2588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798219-453B-49B1-A968-206DBFC15B54}"/>
                  </a:ext>
                </a:extLst>
              </p:cNvPr>
              <p:cNvSpPr/>
              <p:nvPr/>
            </p:nvSpPr>
            <p:spPr>
              <a:xfrm>
                <a:off x="4311536" y="5235050"/>
                <a:ext cx="1784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Multiplier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BE115-FF80-4049-8F59-365BB535C52B}"/>
                </a:ext>
              </a:extLst>
            </p:cNvPr>
            <p:cNvSpPr/>
            <p:nvPr/>
          </p:nvSpPr>
          <p:spPr>
            <a:xfrm>
              <a:off x="4371523" y="4013843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Population Density</a:t>
              </a:r>
            </a:p>
            <a:p>
              <a:pPr algn="ctr"/>
              <a:r>
                <a:rPr lang="en-US" sz="1600" dirty="0"/>
                <a:t>f(area, floors, type)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45BA4-7B37-48E6-81E7-14750623C685}"/>
                </a:ext>
              </a:extLst>
            </p:cNvPr>
            <p:cNvSpPr/>
            <p:nvPr/>
          </p:nvSpPr>
          <p:spPr>
            <a:xfrm>
              <a:off x="4371523" y="4739605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Building Type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7AB7A4-C053-4856-8F3D-61D91E0DF202}"/>
                </a:ext>
              </a:extLst>
            </p:cNvPr>
            <p:cNvSpPr/>
            <p:nvPr/>
          </p:nvSpPr>
          <p:spPr>
            <a:xfrm>
              <a:off x="4371523" y="5465367"/>
              <a:ext cx="1951264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Activities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36E4C4-7BDE-424A-BDDD-8268ECE3607D}"/>
              </a:ext>
            </a:extLst>
          </p:cNvPr>
          <p:cNvGrpSpPr/>
          <p:nvPr/>
        </p:nvGrpSpPr>
        <p:grpSpPr>
          <a:xfrm>
            <a:off x="10090383" y="4111314"/>
            <a:ext cx="2010295" cy="1981020"/>
            <a:chOff x="7130933" y="3576818"/>
            <a:chExt cx="2010295" cy="19810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49310C-622E-4896-8624-87CF43F4BFD5}"/>
                </a:ext>
              </a:extLst>
            </p:cNvPr>
            <p:cNvGrpSpPr/>
            <p:nvPr/>
          </p:nvGrpSpPr>
          <p:grpSpPr>
            <a:xfrm>
              <a:off x="7130933" y="3594810"/>
              <a:ext cx="2010295" cy="1963028"/>
              <a:chOff x="7130933" y="3594810"/>
              <a:chExt cx="2010295" cy="19630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FF6735-526E-4785-9D94-34029464900A}"/>
                  </a:ext>
                </a:extLst>
              </p:cNvPr>
              <p:cNvSpPr/>
              <p:nvPr/>
            </p:nvSpPr>
            <p:spPr>
              <a:xfrm>
                <a:off x="7130933" y="3594810"/>
                <a:ext cx="2010295" cy="1963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FDD55-A9C4-4BF9-8AAA-C7B2C3C74620}"/>
                  </a:ext>
                </a:extLst>
              </p:cNvPr>
              <p:cNvSpPr/>
              <p:nvPr/>
            </p:nvSpPr>
            <p:spPr>
              <a:xfrm>
                <a:off x="7495379" y="4017206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Street Level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8DE1A-EC93-4347-8D98-B928685E8524}"/>
                  </a:ext>
                </a:extLst>
              </p:cNvPr>
              <p:cNvSpPr/>
              <p:nvPr/>
            </p:nvSpPr>
            <p:spPr>
              <a:xfrm>
                <a:off x="7501775" y="4775573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Map Grid</a:t>
                </a:r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154DA-F6BB-473C-8F6E-2D67C64E83F3}"/>
                </a:ext>
              </a:extLst>
            </p:cNvPr>
            <p:cNvSpPr/>
            <p:nvPr/>
          </p:nvSpPr>
          <p:spPr>
            <a:xfrm>
              <a:off x="7479587" y="3576818"/>
              <a:ext cx="13129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CO2 Emission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7D7A7D-D58A-4FBC-B2CB-52991F8EBCDE}"/>
              </a:ext>
            </a:extLst>
          </p:cNvPr>
          <p:cNvGrpSpPr/>
          <p:nvPr/>
        </p:nvGrpSpPr>
        <p:grpSpPr>
          <a:xfrm>
            <a:off x="58765" y="-5546"/>
            <a:ext cx="12171145" cy="3325837"/>
            <a:chOff x="144490" y="126141"/>
            <a:chExt cx="12171145" cy="3325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A0D0FA-4A8C-4E0F-9AF0-C2C6FE87F230}"/>
                </a:ext>
              </a:extLst>
            </p:cNvPr>
            <p:cNvGrpSpPr/>
            <p:nvPr/>
          </p:nvGrpSpPr>
          <p:grpSpPr>
            <a:xfrm>
              <a:off x="144490" y="126141"/>
              <a:ext cx="12171145" cy="3325837"/>
              <a:chOff x="144490" y="116898"/>
              <a:chExt cx="12171145" cy="33258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7777D07-50CF-4F69-9832-2258D8B3947A}"/>
                  </a:ext>
                </a:extLst>
              </p:cNvPr>
              <p:cNvGrpSpPr/>
              <p:nvPr/>
            </p:nvGrpSpPr>
            <p:grpSpPr>
              <a:xfrm>
                <a:off x="144490" y="116898"/>
                <a:ext cx="12171145" cy="3325837"/>
                <a:chOff x="2622711" y="108809"/>
                <a:chExt cx="8777376" cy="289015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BAE99-D9D5-436C-BBDE-A3FD5D53EDBF}"/>
                    </a:ext>
                  </a:extLst>
                </p:cNvPr>
                <p:cNvSpPr/>
                <p:nvPr/>
              </p:nvSpPr>
              <p:spPr>
                <a:xfrm>
                  <a:off x="2622711" y="108809"/>
                  <a:ext cx="8777376" cy="28901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5B8EFD-F49B-4A7C-A623-7C210108FD57}"/>
                    </a:ext>
                  </a:extLst>
                </p:cNvPr>
                <p:cNvSpPr txBox="1"/>
                <p:nvPr/>
              </p:nvSpPr>
              <p:spPr>
                <a:xfrm>
                  <a:off x="2646426" y="180246"/>
                  <a:ext cx="1912668" cy="294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Building Floor/Type Estimator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152418-3D4E-4BD8-B017-0AA372E2CA60}"/>
                  </a:ext>
                </a:extLst>
              </p:cNvPr>
              <p:cNvSpPr/>
              <p:nvPr/>
            </p:nvSpPr>
            <p:spPr>
              <a:xfrm>
                <a:off x="338547" y="625339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Microsoft database</a:t>
                </a:r>
              </a:p>
              <a:p>
                <a:pPr algn="ctr"/>
                <a:r>
                  <a:rPr lang="en-US" sz="1600" dirty="0"/>
                  <a:t>(Polygenes only)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8747F2-0273-45F3-81F2-72B0A0B2F004}"/>
                  </a:ext>
                </a:extLst>
              </p:cNvPr>
              <p:cNvSpPr/>
              <p:nvPr/>
            </p:nvSpPr>
            <p:spPr>
              <a:xfrm>
                <a:off x="349456" y="2009266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Open street map Buildings (OSMB)</a:t>
                </a:r>
              </a:p>
              <a:p>
                <a:pPr algn="ctr"/>
                <a:r>
                  <a:rPr lang="en-US" sz="1600" dirty="0"/>
                  <a:t>(Polygene, height, type)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EBF703-E2D5-4C9F-9808-1D48DED63AF5}"/>
                  </a:ext>
                </a:extLst>
              </p:cNvPr>
              <p:cNvSpPr/>
              <p:nvPr/>
            </p:nvSpPr>
            <p:spPr>
              <a:xfrm>
                <a:off x="2562949" y="596480"/>
                <a:ext cx="1951264" cy="25435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1. Compare the polygenes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If the polygenes from the two database can be matched, we can train a model  with OSMB and predict on Microsoft database </a:t>
                </a:r>
              </a:p>
              <a:p>
                <a:endParaRPr lang="en-US" sz="16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3376E3-E60B-4840-B750-6617303286E8}"/>
                  </a:ext>
                </a:extLst>
              </p:cNvPr>
              <p:cNvSpPr/>
              <p:nvPr/>
            </p:nvSpPr>
            <p:spPr>
              <a:xfrm>
                <a:off x="4796093" y="588693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2. Find out some other dataset that can be used as </a:t>
                </a:r>
                <a:r>
                  <a:rPr lang="en-US" sz="1600" b="1" u="sng" dirty="0"/>
                  <a:t>Feature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838EF8-BD6D-43E5-9137-729C8468F13F}"/>
                  </a:ext>
                </a:extLst>
              </p:cNvPr>
              <p:cNvSpPr/>
              <p:nvPr/>
            </p:nvSpPr>
            <p:spPr>
              <a:xfrm>
                <a:off x="4798260" y="2006108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Landcover, </a:t>
                </a:r>
              </a:p>
              <a:p>
                <a:pPr algn="ctr"/>
                <a:r>
                  <a:rPr lang="en-US" sz="1600" dirty="0"/>
                  <a:t>radar, </a:t>
                </a:r>
              </a:p>
              <a:p>
                <a:pPr algn="ctr"/>
                <a:r>
                  <a:rPr lang="en-US" sz="1600" dirty="0" err="1"/>
                  <a:t>ladar</a:t>
                </a:r>
                <a:r>
                  <a:rPr lang="en-US" sz="1600" dirty="0"/>
                  <a:t>, </a:t>
                </a:r>
              </a:p>
              <a:p>
                <a:pPr algn="ctr"/>
                <a:r>
                  <a:rPr lang="en-US" sz="1600" dirty="0"/>
                  <a:t>Light, …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E79D981-A908-48C4-BCE9-761D706563A9}"/>
                  </a:ext>
                </a:extLst>
              </p:cNvPr>
              <p:cNvSpPr/>
              <p:nvPr/>
            </p:nvSpPr>
            <p:spPr>
              <a:xfrm>
                <a:off x="7131120" y="596480"/>
                <a:ext cx="2352434" cy="25403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3. Build prediction model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X</a:t>
                </a:r>
                <a:r>
                  <a:rPr lang="en-US" sz="1600" dirty="0"/>
                  <a:t>: Polygene, Landcover, radar, </a:t>
                </a:r>
                <a:r>
                  <a:rPr lang="en-US" sz="1600" dirty="0" err="1"/>
                  <a:t>ladar</a:t>
                </a:r>
                <a:r>
                  <a:rPr lang="en-US" sz="1600" dirty="0"/>
                  <a:t>, light,…</a:t>
                </a:r>
              </a:p>
              <a:p>
                <a:r>
                  <a:rPr lang="en-US" sz="1600" u="sng" dirty="0"/>
                  <a:t>Y</a:t>
                </a:r>
                <a:r>
                  <a:rPr lang="en-US" sz="1600" dirty="0"/>
                  <a:t>: Height, type</a:t>
                </a:r>
              </a:p>
              <a:p>
                <a:r>
                  <a:rPr lang="en-US" sz="1600" u="sng" dirty="0"/>
                  <a:t>Training/testing</a:t>
                </a:r>
                <a:r>
                  <a:rPr lang="en-US" sz="1600" dirty="0"/>
                  <a:t>: Open street map Buildings</a:t>
                </a:r>
              </a:p>
              <a:p>
                <a:r>
                  <a:rPr lang="en-US" sz="1600" u="sng" dirty="0"/>
                  <a:t>Predicting</a:t>
                </a:r>
                <a:r>
                  <a:rPr lang="en-US" sz="1600" dirty="0"/>
                  <a:t>: Microsoft database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A8AAA5-9673-446A-9A05-6FF0DEC55E4A}"/>
                </a:ext>
              </a:extLst>
            </p:cNvPr>
            <p:cNvSpPr/>
            <p:nvPr/>
          </p:nvSpPr>
          <p:spPr>
            <a:xfrm>
              <a:off x="9680598" y="605723"/>
              <a:ext cx="2352434" cy="254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/>
                <a:t>Type1: Non-deep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each polygene </a:t>
              </a:r>
              <a:r>
                <a:rPr lang="en-US" sz="1600" dirty="0"/>
                <a:t>as data sample</a:t>
              </a:r>
            </a:p>
            <a:p>
              <a:endParaRPr lang="en-US" sz="1600" dirty="0"/>
            </a:p>
            <a:p>
              <a:r>
                <a:rPr lang="en-US" sz="1600" dirty="0"/>
                <a:t>Type2: 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map tiles </a:t>
              </a:r>
              <a:r>
                <a:rPr lang="en-US" sz="1600" dirty="0"/>
                <a:t>as data sample (we can random sample map tiles from target region as sample)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0E738E7-E1A5-4051-B0D6-6A3358C05C42}"/>
              </a:ext>
            </a:extLst>
          </p:cNvPr>
          <p:cNvCxnSpPr>
            <a:stCxn id="25" idx="2"/>
            <a:endCxn id="38" idx="2"/>
          </p:cNvCxnSpPr>
          <p:nvPr/>
        </p:nvCxnSpPr>
        <p:spPr>
          <a:xfrm rot="5400000" flipH="1" flipV="1">
            <a:off x="4543962" y="3145847"/>
            <a:ext cx="466878" cy="6719304"/>
          </a:xfrm>
          <a:prstGeom prst="bentConnector3">
            <a:avLst>
              <a:gd name="adj1" fmla="val -48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751605E-2BE1-45D7-931D-5FB4A0B731B1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6905594" y="2559034"/>
            <a:ext cx="496896" cy="20194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C177D3-7B91-4C9E-95DB-71936C5CF08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363222" y="5111350"/>
            <a:ext cx="45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B9290-B6B0-474E-99F3-6624CCD07D26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9506598" y="5110820"/>
            <a:ext cx="583785" cy="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1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2A959-4763-47E8-BFD5-1402FCB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6" y="881742"/>
            <a:ext cx="7663213" cy="563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81B77-5728-4FDA-B492-047AFD2C7317}"/>
              </a:ext>
            </a:extLst>
          </p:cNvPr>
          <p:cNvSpPr txBox="1"/>
          <p:nvPr/>
        </p:nvSpPr>
        <p:spPr>
          <a:xfrm>
            <a:off x="359229" y="416379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numbers</a:t>
            </a:r>
          </a:p>
        </p:txBody>
      </p:sp>
    </p:spTree>
    <p:extLst>
      <p:ext uri="{BB962C8B-B14F-4D97-AF65-F5344CB8AC3E}">
        <p14:creationId xmlns:p14="http://schemas.microsoft.com/office/powerpoint/2010/main" val="92105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0033729-BDAB-4E01-AD2A-825BE2A24311}"/>
              </a:ext>
            </a:extLst>
          </p:cNvPr>
          <p:cNvGrpSpPr/>
          <p:nvPr/>
        </p:nvGrpSpPr>
        <p:grpSpPr>
          <a:xfrm>
            <a:off x="545932" y="2616601"/>
            <a:ext cx="1885154" cy="1737450"/>
            <a:chOff x="873620" y="4528068"/>
            <a:chExt cx="1885154" cy="1737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574D2-6C65-45D9-A7E5-F8396D63B250}"/>
                </a:ext>
              </a:extLst>
            </p:cNvPr>
            <p:cNvSpPr txBox="1"/>
            <p:nvPr/>
          </p:nvSpPr>
          <p:spPr>
            <a:xfrm>
              <a:off x="927307" y="4528068"/>
              <a:ext cx="1831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Total near-real-time </a:t>
              </a:r>
            </a:p>
            <a:p>
              <a:r>
                <a:rPr lang="en-US" sz="1400" b="1" dirty="0"/>
                <a:t>CO2 Emission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CE7EFD-30DD-450D-B618-6FA0F713ED7B}"/>
                </a:ext>
              </a:extLst>
            </p:cNvPr>
            <p:cNvGrpSpPr/>
            <p:nvPr/>
          </p:nvGrpSpPr>
          <p:grpSpPr>
            <a:xfrm>
              <a:off x="873620" y="5173289"/>
              <a:ext cx="1831480" cy="1092229"/>
              <a:chOff x="3027540" y="624149"/>
              <a:chExt cx="1831480" cy="109222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20A2DF4-195B-48D3-BF13-F04986190C45}"/>
                  </a:ext>
                </a:extLst>
              </p:cNvPr>
              <p:cNvSpPr/>
              <p:nvPr/>
            </p:nvSpPr>
            <p:spPr>
              <a:xfrm>
                <a:off x="3365459" y="848444"/>
                <a:ext cx="1051560" cy="453666"/>
              </a:xfrm>
              <a:custGeom>
                <a:avLst/>
                <a:gdLst>
                  <a:gd name="connsiteX0" fmla="*/ 0 w 1051560"/>
                  <a:gd name="connsiteY0" fmla="*/ 381000 h 453666"/>
                  <a:gd name="connsiteX1" fmla="*/ 184785 w 1051560"/>
                  <a:gd name="connsiteY1" fmla="*/ 274320 h 453666"/>
                  <a:gd name="connsiteX2" fmla="*/ 379095 w 1051560"/>
                  <a:gd name="connsiteY2" fmla="*/ 373380 h 453666"/>
                  <a:gd name="connsiteX3" fmla="*/ 649605 w 1051560"/>
                  <a:gd name="connsiteY3" fmla="*/ 230505 h 453666"/>
                  <a:gd name="connsiteX4" fmla="*/ 807720 w 1051560"/>
                  <a:gd name="connsiteY4" fmla="*/ 449580 h 453666"/>
                  <a:gd name="connsiteX5" fmla="*/ 1051560 w 1051560"/>
                  <a:gd name="connsiteY5" fmla="*/ 0 h 45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839607-2DC6-4818-B838-71FBE73F1310}"/>
                  </a:ext>
                </a:extLst>
              </p:cNvPr>
              <p:cNvSpPr/>
              <p:nvPr/>
            </p:nvSpPr>
            <p:spPr>
              <a:xfrm>
                <a:off x="332412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CF468C-F415-4E5D-A289-5832034B1D3A}"/>
                  </a:ext>
                </a:extLst>
              </p:cNvPr>
              <p:cNvSpPr/>
              <p:nvPr/>
            </p:nvSpPr>
            <p:spPr>
              <a:xfrm>
                <a:off x="3510818" y="107254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DC0CD0-7FB3-4EA7-A9DB-59646C786B66}"/>
                  </a:ext>
                </a:extLst>
              </p:cNvPr>
              <p:cNvSpPr/>
              <p:nvPr/>
            </p:nvSpPr>
            <p:spPr>
              <a:xfrm>
                <a:off x="369750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8E827A6-6FB7-4449-9539-872FBAF467D9}"/>
                  </a:ext>
                </a:extLst>
              </p:cNvPr>
              <p:cNvSpPr/>
              <p:nvPr/>
            </p:nvSpPr>
            <p:spPr>
              <a:xfrm>
                <a:off x="3971828" y="10268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F34C33-0214-4871-B07E-6654315CC409}"/>
                  </a:ext>
                </a:extLst>
              </p:cNvPr>
              <p:cNvSpPr/>
              <p:nvPr/>
            </p:nvSpPr>
            <p:spPr>
              <a:xfrm>
                <a:off x="4124228" y="12554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3B71DE7-5E51-42A3-9EE8-9F399C56C8A4}"/>
                  </a:ext>
                </a:extLst>
              </p:cNvPr>
              <p:cNvSpPr/>
              <p:nvPr/>
            </p:nvSpPr>
            <p:spPr>
              <a:xfrm>
                <a:off x="4380527" y="8210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A162CC-9A64-46DB-9A2D-4BE2B2979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540" y="1531620"/>
                <a:ext cx="1831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FA8D9C7-FA2D-4C73-94B9-20FCD52E4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9460" y="624149"/>
                <a:ext cx="0" cy="1092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DBFCEA9-8ACE-47E3-8E2E-48E7B4225830}"/>
              </a:ext>
            </a:extLst>
          </p:cNvPr>
          <p:cNvSpPr/>
          <p:nvPr/>
        </p:nvSpPr>
        <p:spPr>
          <a:xfrm>
            <a:off x="2839142" y="3522182"/>
            <a:ext cx="465826" cy="3100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3C1A5C-153A-4EAB-935F-E7A9C58342C9}"/>
              </a:ext>
            </a:extLst>
          </p:cNvPr>
          <p:cNvGrpSpPr/>
          <p:nvPr/>
        </p:nvGrpSpPr>
        <p:grpSpPr>
          <a:xfrm>
            <a:off x="8826193" y="2507299"/>
            <a:ext cx="2688428" cy="2314394"/>
            <a:chOff x="8551902" y="2478746"/>
            <a:chExt cx="2688428" cy="231439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6E59AC9-3ABF-4836-B91D-A1C0411C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7890" y="2883261"/>
              <a:ext cx="1764931" cy="151363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D3DFD8-1DD7-46AB-9350-C21D4AB5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7556" y="3053441"/>
              <a:ext cx="1764931" cy="151363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0116595-232D-457C-AF40-5A8EA777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7222" y="3279501"/>
              <a:ext cx="1764931" cy="151363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014889-154C-41A2-85FF-0AF8B69FCF2E}"/>
                </a:ext>
              </a:extLst>
            </p:cNvPr>
            <p:cNvSpPr/>
            <p:nvPr/>
          </p:nvSpPr>
          <p:spPr>
            <a:xfrm>
              <a:off x="8551902" y="2478746"/>
              <a:ext cx="26884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Near-real-time Grid CO2 Emission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C22F3E8-27D9-4575-8600-672734105208}"/>
              </a:ext>
            </a:extLst>
          </p:cNvPr>
          <p:cNvSpPr/>
          <p:nvPr/>
        </p:nvSpPr>
        <p:spPr>
          <a:xfrm>
            <a:off x="231479" y="225411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Near-real-time Grid CO2 Emission </a:t>
            </a:r>
            <a:r>
              <a:rPr lang="en-US" sz="2000" b="1" i="1" dirty="0"/>
              <a:t>= f(Total Emission, Spatial Modifier, Temporal Modifier)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374585-A558-4BB5-BDE5-5A67C21433D1}"/>
              </a:ext>
            </a:extLst>
          </p:cNvPr>
          <p:cNvSpPr/>
          <p:nvPr/>
        </p:nvSpPr>
        <p:spPr>
          <a:xfrm>
            <a:off x="475176" y="4442125"/>
            <a:ext cx="2325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u="sng" dirty="0"/>
              <a:t>Total regional emission from carbon monitor database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EF476F-2050-41B7-B645-6C0A60FD561F}"/>
              </a:ext>
            </a:extLst>
          </p:cNvPr>
          <p:cNvGrpSpPr/>
          <p:nvPr/>
        </p:nvGrpSpPr>
        <p:grpSpPr>
          <a:xfrm>
            <a:off x="3547270" y="701552"/>
            <a:ext cx="4989759" cy="6056869"/>
            <a:chOff x="3071379" y="744401"/>
            <a:chExt cx="4989759" cy="60568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C6406-7E48-4FBF-AC68-6389DF1A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1940" y="1311317"/>
              <a:ext cx="2045989" cy="17546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A8FE1E-701F-4FB9-9192-CB4AB8BD2DD1}"/>
                </a:ext>
              </a:extLst>
            </p:cNvPr>
            <p:cNvGrpSpPr/>
            <p:nvPr/>
          </p:nvGrpSpPr>
          <p:grpSpPr>
            <a:xfrm>
              <a:off x="3986868" y="4396900"/>
              <a:ext cx="2324263" cy="1909879"/>
              <a:chOff x="3912458" y="3629372"/>
              <a:chExt cx="2324263" cy="190987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EE9CE7-5CA9-4506-9E4B-A5D5A8F9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2458" y="362937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173C91C-FAE9-4572-9EB0-F6870F61E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2124" y="379955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F38648B-E544-4133-A55E-18395FDD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790" y="4025612"/>
                <a:ext cx="1764931" cy="1513639"/>
              </a:xfrm>
              <a:prstGeom prst="rect">
                <a:avLst/>
              </a:prstGeom>
            </p:spPr>
          </p:pic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89BA13EB-48DD-4733-BD92-21C266B8C4F3}"/>
                </a:ext>
              </a:extLst>
            </p:cNvPr>
            <p:cNvSpPr/>
            <p:nvPr/>
          </p:nvSpPr>
          <p:spPr>
            <a:xfrm rot="10800000">
              <a:off x="3071379" y="883918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1DA437BF-880D-4AF7-B0DB-BCFE30BDFFDC}"/>
                </a:ext>
              </a:extLst>
            </p:cNvPr>
            <p:cNvSpPr/>
            <p:nvPr/>
          </p:nvSpPr>
          <p:spPr>
            <a:xfrm>
              <a:off x="6854472" y="899157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B2883F8-A2AD-43A4-8C31-EAE925A01783}"/>
                </a:ext>
              </a:extLst>
            </p:cNvPr>
            <p:cNvSpPr/>
            <p:nvPr/>
          </p:nvSpPr>
          <p:spPr>
            <a:xfrm>
              <a:off x="7595312" y="3565031"/>
              <a:ext cx="465826" cy="3100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DA551C-FB26-4934-938C-65C8821A8EF0}"/>
                </a:ext>
              </a:extLst>
            </p:cNvPr>
            <p:cNvSpPr/>
            <p:nvPr/>
          </p:nvSpPr>
          <p:spPr>
            <a:xfrm>
              <a:off x="3662180" y="744401"/>
              <a:ext cx="2394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Spatial Modifier </a:t>
              </a:r>
            </a:p>
            <a:p>
              <a:r>
                <a:rPr lang="en-US" sz="1400" i="1" u="sng" dirty="0"/>
                <a:t>The base emission for the grid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FEDA96-CD58-4D3A-A8BA-999FAD054ED3}"/>
                </a:ext>
              </a:extLst>
            </p:cNvPr>
            <p:cNvSpPr/>
            <p:nvPr/>
          </p:nvSpPr>
          <p:spPr>
            <a:xfrm>
              <a:off x="3506467" y="3840854"/>
              <a:ext cx="33100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Temporal Modifier</a:t>
              </a:r>
            </a:p>
            <a:p>
              <a:r>
                <a:rPr lang="en-US" sz="1400" i="1" u="sng" dirty="0"/>
                <a:t>The emission varied with time for the grid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D0AE8-9786-448C-8B7D-7387924CDB83}"/>
                </a:ext>
              </a:extLst>
            </p:cNvPr>
            <p:cNvSpPr/>
            <p:nvPr/>
          </p:nvSpPr>
          <p:spPr>
            <a:xfrm>
              <a:off x="3807105" y="3082393"/>
              <a:ext cx="25759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f(building, household, population, land use type, heating/cooking source, …)</a:t>
              </a:r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6A73A3-1BB6-4321-840D-1BEF0EA93767}"/>
                </a:ext>
              </a:extLst>
            </p:cNvPr>
            <p:cNvSpPr/>
            <p:nvPr/>
          </p:nvSpPr>
          <p:spPr>
            <a:xfrm>
              <a:off x="3689052" y="6339605"/>
              <a:ext cx="29448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f(electricity, nightlight, surface temperature, air temperature, …)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64D57E6-AC92-4B90-961B-7DB7E4DFAAEE}"/>
              </a:ext>
            </a:extLst>
          </p:cNvPr>
          <p:cNvSpPr txBox="1"/>
          <p:nvPr/>
        </p:nvSpPr>
        <p:spPr>
          <a:xfrm>
            <a:off x="10363978" y="491843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100*100 </a:t>
            </a:r>
            <a:r>
              <a:rPr lang="en-US" altLang="zh-CN" sz="1050" i="1" dirty="0"/>
              <a:t>m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97220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39E8E3-0058-400E-9A75-2345B81E68E2}"/>
              </a:ext>
            </a:extLst>
          </p:cNvPr>
          <p:cNvSpPr/>
          <p:nvPr/>
        </p:nvSpPr>
        <p:spPr>
          <a:xfrm>
            <a:off x="205740" y="243482"/>
            <a:ext cx="11727180" cy="63859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65CC7-DF91-4A57-A8BA-D8038A9EDE9E}"/>
              </a:ext>
            </a:extLst>
          </p:cNvPr>
          <p:cNvSpPr txBox="1"/>
          <p:nvPr/>
        </p:nvSpPr>
        <p:spPr>
          <a:xfrm>
            <a:off x="390087" y="342541"/>
            <a:ext cx="853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Near-real-time Grid CO2 Emission in City’s Residential Area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AB44C-1CE4-4720-98EF-9663C7054D69}"/>
              </a:ext>
            </a:extLst>
          </p:cNvPr>
          <p:cNvSpPr/>
          <p:nvPr/>
        </p:nvSpPr>
        <p:spPr>
          <a:xfrm>
            <a:off x="1524000" y="896065"/>
            <a:ext cx="7360920" cy="343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09F7B-9334-46AA-B63F-DB1B24EA7BB8}"/>
              </a:ext>
            </a:extLst>
          </p:cNvPr>
          <p:cNvSpPr txBox="1"/>
          <p:nvPr/>
        </p:nvSpPr>
        <p:spPr>
          <a:xfrm>
            <a:off x="1584961" y="994052"/>
            <a:ext cx="242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Spatial Modifier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143B1-C9D5-4E2F-B27B-86A41D849DE3}"/>
              </a:ext>
            </a:extLst>
          </p:cNvPr>
          <p:cNvSpPr/>
          <p:nvPr/>
        </p:nvSpPr>
        <p:spPr>
          <a:xfrm>
            <a:off x="9296401" y="896064"/>
            <a:ext cx="2392680" cy="253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i="1" dirty="0"/>
              <a:t> </a:t>
            </a:r>
            <a:r>
              <a:rPr lang="en-US" sz="2000" b="1" i="1" dirty="0">
                <a:solidFill>
                  <a:schemeClr val="bg1"/>
                </a:solidFill>
              </a:rPr>
              <a:t>f(Total Emission,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Spatial Modifier,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Temporal Modifier)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5D5F7-D5C9-45A0-A7DB-2338468002ED}"/>
              </a:ext>
            </a:extLst>
          </p:cNvPr>
          <p:cNvSpPr txBox="1"/>
          <p:nvPr/>
        </p:nvSpPr>
        <p:spPr>
          <a:xfrm>
            <a:off x="9326483" y="994051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7FF10-0410-4268-84E5-9FAB5E40D53F}"/>
              </a:ext>
            </a:extLst>
          </p:cNvPr>
          <p:cNvSpPr/>
          <p:nvPr/>
        </p:nvSpPr>
        <p:spPr>
          <a:xfrm>
            <a:off x="4817098" y="1449464"/>
            <a:ext cx="3762208" cy="2660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89392-EDFB-412A-8F1E-FD7D35429D3E}"/>
              </a:ext>
            </a:extLst>
          </p:cNvPr>
          <p:cNvSpPr txBox="1"/>
          <p:nvPr/>
        </p:nvSpPr>
        <p:spPr>
          <a:xfrm>
            <a:off x="4875676" y="1480779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05C3-5BA6-4BAD-A143-A1D67960DC06}"/>
              </a:ext>
            </a:extLst>
          </p:cNvPr>
          <p:cNvSpPr/>
          <p:nvPr/>
        </p:nvSpPr>
        <p:spPr>
          <a:xfrm>
            <a:off x="9296400" y="3741421"/>
            <a:ext cx="2392680" cy="2720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Spatial res: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100*100 m or 500*500 m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Temporal res: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Daily or weekly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DBEAF5-3DD7-470F-BA83-8FF49ADE999D}"/>
              </a:ext>
            </a:extLst>
          </p:cNvPr>
          <p:cNvSpPr/>
          <p:nvPr/>
        </p:nvSpPr>
        <p:spPr>
          <a:xfrm>
            <a:off x="1830028" y="1449465"/>
            <a:ext cx="2665803" cy="129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51D65-160D-4212-B4C4-5BF5B1F445F4}"/>
              </a:ext>
            </a:extLst>
          </p:cNvPr>
          <p:cNvSpPr/>
          <p:nvPr/>
        </p:nvSpPr>
        <p:spPr>
          <a:xfrm>
            <a:off x="1845268" y="2929177"/>
            <a:ext cx="2665803" cy="118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81DAFE-623B-4234-A5F9-B01AD6EDDB1F}"/>
              </a:ext>
            </a:extLst>
          </p:cNvPr>
          <p:cNvGrpSpPr/>
          <p:nvPr/>
        </p:nvGrpSpPr>
        <p:grpSpPr>
          <a:xfrm>
            <a:off x="1524000" y="4573855"/>
            <a:ext cx="7360920" cy="1887948"/>
            <a:chOff x="579120" y="4627511"/>
            <a:chExt cx="7360920" cy="18879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50D464-5626-42EE-8A6B-9FDC1A63F766}"/>
                </a:ext>
              </a:extLst>
            </p:cNvPr>
            <p:cNvGrpSpPr/>
            <p:nvPr/>
          </p:nvGrpSpPr>
          <p:grpSpPr>
            <a:xfrm>
              <a:off x="579120" y="4627511"/>
              <a:ext cx="7360920" cy="1887948"/>
              <a:chOff x="982980" y="4770359"/>
              <a:chExt cx="6423660" cy="10570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1F7A35-2131-475E-B7D1-CA25ACA135F3}"/>
                  </a:ext>
                </a:extLst>
              </p:cNvPr>
              <p:cNvSpPr/>
              <p:nvPr/>
            </p:nvSpPr>
            <p:spPr>
              <a:xfrm>
                <a:off x="982980" y="4770359"/>
                <a:ext cx="6423660" cy="1057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E6CA7-49B6-405E-8B83-EA1F69DAAED8}"/>
                  </a:ext>
                </a:extLst>
              </p:cNvPr>
              <p:cNvSpPr txBox="1"/>
              <p:nvPr/>
            </p:nvSpPr>
            <p:spPr>
              <a:xfrm>
                <a:off x="1068707" y="4838883"/>
                <a:ext cx="6071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Temporal Modifier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9D2606-1B24-49E0-A7DD-0D174DC37CCF}"/>
                </a:ext>
              </a:extLst>
            </p:cNvPr>
            <p:cNvSpPr/>
            <p:nvPr/>
          </p:nvSpPr>
          <p:spPr>
            <a:xfrm>
              <a:off x="764920" y="5128966"/>
              <a:ext cx="3357500" cy="1239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78C224-6F80-4F56-9887-B9BD0345F1AD}"/>
                </a:ext>
              </a:extLst>
            </p:cNvPr>
            <p:cNvSpPr/>
            <p:nvPr/>
          </p:nvSpPr>
          <p:spPr>
            <a:xfrm>
              <a:off x="4375161" y="5128967"/>
              <a:ext cx="3357500" cy="12399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B43AB3-9C48-4D96-8456-C7CFDD3C79C2}"/>
                </a:ext>
              </a:extLst>
            </p:cNvPr>
            <p:cNvSpPr/>
            <p:nvPr/>
          </p:nvSpPr>
          <p:spPr>
            <a:xfrm>
              <a:off x="824218" y="5565942"/>
              <a:ext cx="3048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Electricity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VIIRS nightlights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8E2901-C297-4FB4-99A5-3191F135F512}"/>
                </a:ext>
              </a:extLst>
            </p:cNvPr>
            <p:cNvSpPr txBox="1"/>
            <p:nvPr/>
          </p:nvSpPr>
          <p:spPr>
            <a:xfrm>
              <a:off x="863155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Energy consumption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A1334F-9927-45C8-8C99-6507CBFA0E99}"/>
                </a:ext>
              </a:extLst>
            </p:cNvPr>
            <p:cNvSpPr txBox="1"/>
            <p:nvPr/>
          </p:nvSpPr>
          <p:spPr>
            <a:xfrm>
              <a:off x="4485466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760D3D-38E0-4091-8283-7F5DB1663544}"/>
                </a:ext>
              </a:extLst>
            </p:cNvPr>
            <p:cNvSpPr/>
            <p:nvPr/>
          </p:nvSpPr>
          <p:spPr>
            <a:xfrm>
              <a:off x="4485466" y="5565942"/>
              <a:ext cx="25757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Air temperature,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Land surface temperature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20630A-E82D-48E7-8B49-4E486022716F}"/>
              </a:ext>
            </a:extLst>
          </p:cNvPr>
          <p:cNvSpPr txBox="1"/>
          <p:nvPr/>
        </p:nvSpPr>
        <p:spPr>
          <a:xfrm>
            <a:off x="1830028" y="1461371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Economic indicator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EE751C-D355-4A2B-93C4-8FBC01F867CE}"/>
              </a:ext>
            </a:extLst>
          </p:cNvPr>
          <p:cNvSpPr txBox="1"/>
          <p:nvPr/>
        </p:nvSpPr>
        <p:spPr>
          <a:xfrm>
            <a:off x="1858591" y="2984964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 use/cover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A3ED90-0752-4EE4-AE32-F043E995CE65}"/>
              </a:ext>
            </a:extLst>
          </p:cNvPr>
          <p:cNvSpPr/>
          <p:nvPr/>
        </p:nvSpPr>
        <p:spPr>
          <a:xfrm>
            <a:off x="1874551" y="1767712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Population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Households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u="sng" dirty="0">
                <a:solidFill>
                  <a:schemeClr val="bg1"/>
                </a:solidFill>
              </a:rPr>
              <a:t>GDP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energy source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Cooking/heating source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126F6E-227C-4ED1-B18E-543314744231}"/>
              </a:ext>
            </a:extLst>
          </p:cNvPr>
          <p:cNvSpPr/>
          <p:nvPr/>
        </p:nvSpPr>
        <p:spPr>
          <a:xfrm>
            <a:off x="1858591" y="3305466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LCZ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human settlement layer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google landcover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r>
              <a:rPr lang="en-US" sz="160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AF2667-1303-478A-841C-F9D103E949D8}"/>
              </a:ext>
            </a:extLst>
          </p:cNvPr>
          <p:cNvSpPr/>
          <p:nvPr/>
        </p:nvSpPr>
        <p:spPr>
          <a:xfrm>
            <a:off x="6986791" y="2272462"/>
            <a:ext cx="1298519" cy="74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Microsoft database (unlabeled)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7DF42-D261-4BE2-9B69-658AC365CF1E}"/>
              </a:ext>
            </a:extLst>
          </p:cNvPr>
          <p:cNvSpPr/>
          <p:nvPr/>
        </p:nvSpPr>
        <p:spPr>
          <a:xfrm>
            <a:off x="4929016" y="1796008"/>
            <a:ext cx="30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Area, Height, Type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3AAC5-2C73-49BB-AE3E-6819F0C1D0FE}"/>
              </a:ext>
            </a:extLst>
          </p:cNvPr>
          <p:cNvSpPr/>
          <p:nvPr/>
        </p:nvSpPr>
        <p:spPr>
          <a:xfrm>
            <a:off x="5021850" y="2270562"/>
            <a:ext cx="1677364" cy="17030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ML model based on Open street map Buildings (OSMB) and other </a:t>
            </a:r>
            <a:r>
              <a:rPr lang="en-US" sz="1600" dirty="0">
                <a:solidFill>
                  <a:schemeClr val="bg1"/>
                </a:solidFill>
              </a:rPr>
              <a:t>land use/cover</a:t>
            </a:r>
            <a:r>
              <a:rPr lang="en-US" sz="1600" dirty="0"/>
              <a:t> datasets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D33C9D-5D4F-4086-B883-5EF18048D288}"/>
              </a:ext>
            </a:extLst>
          </p:cNvPr>
          <p:cNvSpPr/>
          <p:nvPr/>
        </p:nvSpPr>
        <p:spPr>
          <a:xfrm>
            <a:off x="6990000" y="3189416"/>
            <a:ext cx="1298519" cy="7842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Building Prediction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D427F3-E38C-4711-9540-6142FAE1AB5C}"/>
              </a:ext>
            </a:extLst>
          </p:cNvPr>
          <p:cNvCxnSpPr>
            <a:cxnSpLocks/>
            <a:stCxn id="41" idx="1"/>
            <a:endCxn id="43" idx="3"/>
          </p:cNvCxnSpPr>
          <p:nvPr/>
        </p:nvCxnSpPr>
        <p:spPr>
          <a:xfrm rot="10800000" flipV="1">
            <a:off x="6699215" y="2647140"/>
            <a:ext cx="287577" cy="474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EB2C9F4-6F89-43C3-A87B-CF8EDBF9905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699214" y="3122094"/>
            <a:ext cx="290786" cy="459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EEAC8D7-6972-4B33-B48F-F190CF7FB25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8884920" y="2162532"/>
            <a:ext cx="411481" cy="453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9DF1042-841B-4E71-AD0C-32A0E036FA3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8884920" y="2162532"/>
            <a:ext cx="411481" cy="3355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981073-A6E1-4960-86F4-82BED307C6A0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10492740" y="3429000"/>
            <a:ext cx="1" cy="31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A56818-6D95-4069-B196-28C938A0BEDC}"/>
              </a:ext>
            </a:extLst>
          </p:cNvPr>
          <p:cNvSpPr txBox="1"/>
          <p:nvPr/>
        </p:nvSpPr>
        <p:spPr>
          <a:xfrm>
            <a:off x="9353951" y="3827264"/>
            <a:ext cx="11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7E6BF3-AA93-490D-95CA-BAD1D3824430}"/>
              </a:ext>
            </a:extLst>
          </p:cNvPr>
          <p:cNvSpPr txBox="1"/>
          <p:nvPr/>
        </p:nvSpPr>
        <p:spPr>
          <a:xfrm>
            <a:off x="9288780" y="949345"/>
            <a:ext cx="239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Emission estimator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DFED53-2B09-4361-A160-124F2E70B1FB}"/>
              </a:ext>
            </a:extLst>
          </p:cNvPr>
          <p:cNvSpPr/>
          <p:nvPr/>
        </p:nvSpPr>
        <p:spPr>
          <a:xfrm rot="16200000">
            <a:off x="-1999540" y="3303820"/>
            <a:ext cx="5565739" cy="750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 near-real-time CO2 emission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(from carbon monitor database) </a:t>
            </a:r>
            <a:endParaRPr lang="en-US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37AE50D-0201-4DE4-A838-11E98D20CC99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flipV="1">
            <a:off x="1158444" y="2615923"/>
            <a:ext cx="365556" cy="1063011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60FDA7F-B39A-4AA8-BA72-084E288EAA8D}"/>
              </a:ext>
            </a:extLst>
          </p:cNvPr>
          <p:cNvCxnSpPr>
            <a:cxnSpLocks/>
            <a:stCxn id="72" idx="2"/>
            <a:endCxn id="9" idx="1"/>
          </p:cNvCxnSpPr>
          <p:nvPr/>
        </p:nvCxnSpPr>
        <p:spPr>
          <a:xfrm>
            <a:off x="1158444" y="3678934"/>
            <a:ext cx="365556" cy="1838895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1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1058F-F397-4FC5-9E16-8CD1633BB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65070"/>
              </p:ext>
            </p:extLst>
          </p:nvPr>
        </p:nvGraphicFramePr>
        <p:xfrm>
          <a:off x="2199641" y="149860"/>
          <a:ext cx="9497058" cy="658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686">
                  <a:extLst>
                    <a:ext uri="{9D8B030D-6E8A-4147-A177-3AD203B41FA5}">
                      <a16:colId xmlns:a16="http://schemas.microsoft.com/office/drawing/2014/main" val="1020541092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3057637211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2270909776"/>
                    </a:ext>
                  </a:extLst>
                </a:gridCol>
              </a:tblGrid>
              <a:tr h="346086">
                <a:tc>
                  <a:txBody>
                    <a:bodyPr/>
                    <a:lstStyle/>
                    <a:p>
                      <a:r>
                        <a:rPr lang="en-US" sz="1400" dirty="0"/>
                        <a:t>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93153"/>
                  </a:ext>
                </a:extLst>
              </a:tr>
              <a:tr h="346086">
                <a:tc rowSpan="5">
                  <a:txBody>
                    <a:bodyPr/>
                    <a:lstStyle/>
                    <a:p>
                      <a:r>
                        <a:rPr lang="en-US" sz="1400" dirty="0"/>
                        <a:t>Country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heating/cooking source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r>
                        <a:rPr lang="en-US" sz="1400" dirty="0"/>
                        <a:t>Census data or governmental statistical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159233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energy structure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82851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GDP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76404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Poverty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431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economic indicator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82962"/>
                  </a:ext>
                </a:extLst>
              </a:tr>
              <a:tr h="346086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City/division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  <a:endParaRPr lang="en-US" sz="1400" u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587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number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00300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size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58761"/>
                  </a:ext>
                </a:extLst>
              </a:tr>
              <a:tr h="34608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Polygon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Building number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ML model output trained with MS building dataset, OSMB dataset, and other grid-based dataset, such as LCZ,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DEM, </a:t>
                      </a:r>
                      <a:r>
                        <a:rPr lang="en-US" sz="1400" dirty="0"/>
                        <a:t>night light,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6610"/>
                  </a:ext>
                </a:extLst>
              </a:tr>
              <a:tr h="5855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area, type, level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58936"/>
                  </a:ext>
                </a:extLst>
              </a:tr>
              <a:tr h="346086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LCZ (100*100m)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https://zenodo.org/record/6364594#.YsgpS3ZBybg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3805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Human settlement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https://ghsl.jrc.ec.europa.eu</a:t>
                      </a:r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8940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VIIRS nightlights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https://eogdata.mines.edu/products/vnl/</a:t>
                      </a:r>
                      <a:endParaRPr lang="en-US" sz="10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3628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dirty="0">
                          <a:effectLst/>
                        </a:rPr>
                        <a:t>Google 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5"/>
                        </a:rPr>
                        <a:t>https://blog.google/products/earth/dynamic-world-land-cover-data/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7071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https://spacedata.copernicus.eu/web/cscda/dataset-details?articleId=394198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4568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Land surface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6287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Air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ERA5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8050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A8C105-FF21-484F-828A-58A860C224BC}"/>
              </a:ext>
            </a:extLst>
          </p:cNvPr>
          <p:cNvSpPr txBox="1">
            <a:spLocks/>
          </p:cNvSpPr>
          <p:nvPr/>
        </p:nvSpPr>
        <p:spPr>
          <a:xfrm>
            <a:off x="43181" y="149860"/>
            <a:ext cx="2156460" cy="604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538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defines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Regions need to be defined with boxes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Administrative divisions include large non-urban areas (not of our interests)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Continuous urban areas are divide into parts by administrative division</a:t>
            </a:r>
          </a:p>
          <a:p>
            <a:r>
              <a:rPr lang="en-US" sz="2400" dirty="0"/>
              <a:t>Uncertainties</a:t>
            </a:r>
          </a:p>
          <a:p>
            <a:pPr lvl="1"/>
            <a:r>
              <a:rPr lang="en-US" sz="2000" dirty="0"/>
              <a:t>We assume the selected regions has the same administrative region data, such as population, household number,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15" y="397913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6" y="402345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0" y="443728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42" y="432651"/>
            <a:ext cx="3547618" cy="2480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8087433" y="416032"/>
            <a:ext cx="335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308602" y="19617"/>
            <a:ext cx="18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33DE0-A0CD-42B9-8AD1-9F66C012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9" y="3373915"/>
            <a:ext cx="3198021" cy="34335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123925-4062-4B12-930B-A8EDF567A4D7}"/>
              </a:ext>
            </a:extLst>
          </p:cNvPr>
          <p:cNvSpPr/>
          <p:nvPr/>
        </p:nvSpPr>
        <p:spPr>
          <a:xfrm>
            <a:off x="198053" y="295946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0E5FA5-D541-4BE6-B049-025DB8C2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206" y="3202376"/>
            <a:ext cx="3268951" cy="3605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4EE1DD-0341-4B01-B601-D49298A5D200}"/>
              </a:ext>
            </a:extLst>
          </p:cNvPr>
          <p:cNvSpPr/>
          <p:nvPr/>
        </p:nvSpPr>
        <p:spPr>
          <a:xfrm>
            <a:off x="7960795" y="3373915"/>
            <a:ext cx="36038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5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F763AD-C513-45AD-8678-B0668F8E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479550"/>
            <a:ext cx="3343603" cy="32690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33F21-D66F-4D33-97CA-1FCD8487B5A5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7D4E6-6569-40C8-965A-BD2BAD80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17" y="488967"/>
            <a:ext cx="4706163" cy="22505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0B8346-CB58-4174-9B81-46C5F62AB8C8}"/>
              </a:ext>
            </a:extLst>
          </p:cNvPr>
          <p:cNvSpPr/>
          <p:nvPr/>
        </p:nvSpPr>
        <p:spPr>
          <a:xfrm>
            <a:off x="8499297" y="488967"/>
            <a:ext cx="3700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84EE1B-9098-48E4-B55E-DC24EFB4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2" y="4488329"/>
            <a:ext cx="5049542" cy="2060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09CA2F-1B88-4E52-AC3A-16C39A277F59}"/>
              </a:ext>
            </a:extLst>
          </p:cNvPr>
          <p:cNvSpPr/>
          <p:nvPr/>
        </p:nvSpPr>
        <p:spPr>
          <a:xfrm>
            <a:off x="442061" y="393379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5A27A-417F-4769-9F68-D426379B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74" y="4016721"/>
            <a:ext cx="4667388" cy="253641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E7F2F3-24B8-41D7-9DA9-EC7E19A0A10A}"/>
              </a:ext>
            </a:extLst>
          </p:cNvPr>
          <p:cNvSpPr/>
          <p:nvPr/>
        </p:nvSpPr>
        <p:spPr>
          <a:xfrm>
            <a:off x="8461492" y="3370390"/>
            <a:ext cx="3730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40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843191-378B-44F5-870B-AE73FADC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9" y="623206"/>
            <a:ext cx="3901711" cy="25209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19314-892F-4078-9280-4B1279CA9EF1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93448-674D-4A54-AC9D-D242209C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5" y="658194"/>
            <a:ext cx="4930412" cy="17922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B1C2BC-02AD-4489-B0C5-87605B64882F}"/>
              </a:ext>
            </a:extLst>
          </p:cNvPr>
          <p:cNvSpPr/>
          <p:nvPr/>
        </p:nvSpPr>
        <p:spPr>
          <a:xfrm>
            <a:off x="7807749" y="11863"/>
            <a:ext cx="3858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4FDB81-A61C-4316-BA65-6DB21B9D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" y="3796578"/>
            <a:ext cx="3639632" cy="29385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EE631F-1AA8-4262-9BFB-9003AC6D95E4}"/>
              </a:ext>
            </a:extLst>
          </p:cNvPr>
          <p:cNvSpPr/>
          <p:nvPr/>
        </p:nvSpPr>
        <p:spPr>
          <a:xfrm>
            <a:off x="357915" y="334233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76E057-A3F0-42D6-9404-BF4B9801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643" y="3855225"/>
            <a:ext cx="5053312" cy="21700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32BF93-FAF7-4EA5-8C76-E9F1BEB4382A}"/>
              </a:ext>
            </a:extLst>
          </p:cNvPr>
          <p:cNvSpPr/>
          <p:nvPr/>
        </p:nvSpPr>
        <p:spPr>
          <a:xfrm>
            <a:off x="7616095" y="3208894"/>
            <a:ext cx="3745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896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952</Words>
  <Application>Microsoft Office PowerPoint</Application>
  <PresentationFormat>Widescreen</PresentationFormat>
  <Paragraphs>211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Contents</vt:lpstr>
      <vt:lpstr>PowerPoint Presentation</vt:lpstr>
      <vt:lpstr>PowerPoint Presentation</vt:lpstr>
      <vt:lpstr>PowerPoint Presentation</vt:lpstr>
      <vt:lpstr>Region defines</vt:lpstr>
      <vt:lpstr>PowerPoint Presentation</vt:lpstr>
      <vt:lpstr>PowerPoint Presentation</vt:lpstr>
      <vt:lpstr>PowerPoint Presentation</vt:lpstr>
      <vt:lpstr>LCZ class and color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V0: polygon based</vt:lpstr>
      <vt:lpstr>V1: gridded map with no time variance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creator>czhou@LSCE.IPSL.FR</dc:creator>
  <cp:lastModifiedBy>czhou@LSCE.IPSL.FR</cp:lastModifiedBy>
  <cp:revision>70</cp:revision>
  <dcterms:created xsi:type="dcterms:W3CDTF">2022-06-17T11:06:21Z</dcterms:created>
  <dcterms:modified xsi:type="dcterms:W3CDTF">2022-07-27T15:53:09Z</dcterms:modified>
</cp:coreProperties>
</file>